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9" r:id="rId5"/>
    <p:sldId id="268" r:id="rId6"/>
    <p:sldId id="259" r:id="rId7"/>
    <p:sldId id="270" r:id="rId8"/>
    <p:sldId id="258" r:id="rId9"/>
    <p:sldId id="271" r:id="rId10"/>
    <p:sldId id="261" r:id="rId11"/>
    <p:sldId id="262" r:id="rId12"/>
    <p:sldId id="267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4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2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1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9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97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07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3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62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9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6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1DC01-CE82-45C6-A011-61DB816710B9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F61A2-1835-49F2-A415-5F8E2DF66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24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179512" y="1880828"/>
            <a:ext cx="4176464" cy="3370520"/>
          </a:xfrm>
          <a:solidFill>
            <a:srgbClr val="99CC00"/>
          </a:solidFill>
        </p:spPr>
        <p:txBody>
          <a:bodyPr>
            <a:noAutofit/>
          </a:bodyPr>
          <a:lstStyle/>
          <a:p>
            <a:r>
              <a:rPr lang="uk-UA" sz="4000" b="1" dirty="0"/>
              <a:t>СИСТЕМА ОЦІНЮВАННЯ ЗДОБУВАЧІВ ОСВІТИ НУШ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661248"/>
            <a:ext cx="2843808" cy="841648"/>
          </a:xfrm>
          <a:solidFill>
            <a:srgbClr val="99CC00"/>
          </a:solidFill>
        </p:spPr>
        <p:txBody>
          <a:bodyPr>
            <a:noAutofit/>
          </a:bodyPr>
          <a:lstStyle/>
          <a:p>
            <a:pPr algn="r"/>
            <a:r>
              <a:rPr lang="uk-UA" sz="2400" b="1" dirty="0">
                <a:solidFill>
                  <a:schemeClr val="tx1"/>
                </a:solidFill>
              </a:rPr>
              <a:t>Вчитель географії</a:t>
            </a:r>
          </a:p>
          <a:p>
            <a:pPr algn="r"/>
            <a:r>
              <a:rPr lang="uk-UA" sz="2400" b="1" dirty="0">
                <a:solidFill>
                  <a:schemeClr val="tx1"/>
                </a:solidFill>
              </a:rPr>
              <a:t>Яніна ЗВАРИЧ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58CAF0-068E-479A-8A90-61D97D2D6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132856"/>
            <a:ext cx="4236154" cy="286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669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854968"/>
          </a:xfrm>
          <a:solidFill>
            <a:srgbClr val="99CC00"/>
          </a:solidFill>
        </p:spPr>
        <p:txBody>
          <a:bodyPr/>
          <a:lstStyle/>
          <a:p>
            <a:r>
              <a:rPr lang="uk-UA" b="1" dirty="0"/>
              <a:t>Підсумкове оцінювання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7"/>
            <a:ext cx="8229600" cy="3240360"/>
          </a:xfrm>
          <a:solidFill>
            <a:srgbClr val="99CC00"/>
          </a:solidFill>
        </p:spPr>
        <p:txBody>
          <a:bodyPr/>
          <a:lstStyle/>
          <a:p>
            <a:pPr algn="ctr"/>
            <a:endParaRPr lang="uk-UA" b="1" dirty="0"/>
          </a:p>
          <a:p>
            <a:pPr algn="ctr"/>
            <a:r>
              <a:rPr lang="uk-UA" b="1" dirty="0" err="1"/>
              <a:t>Лепбуки</a:t>
            </a:r>
            <a:r>
              <a:rPr lang="uk-UA" b="1" dirty="0"/>
              <a:t>, буклети, бюлетень</a:t>
            </a:r>
          </a:p>
          <a:p>
            <a:pPr algn="ctr"/>
            <a:r>
              <a:rPr lang="uk-UA" b="1" dirty="0"/>
              <a:t>Тестові різнорівневі завдання, </a:t>
            </a:r>
            <a:r>
              <a:rPr lang="uk-UA" b="1" dirty="0" err="1"/>
              <a:t>квести</a:t>
            </a:r>
            <a:endParaRPr lang="uk-UA" b="1" dirty="0"/>
          </a:p>
          <a:p>
            <a:pPr algn="ctr"/>
            <a:r>
              <a:rPr lang="uk-UA" b="1" dirty="0"/>
              <a:t>Письмові завдання 15- 20 хв.</a:t>
            </a:r>
          </a:p>
          <a:p>
            <a:pPr algn="ctr"/>
            <a:r>
              <a:rPr lang="uk-UA" b="1" dirty="0"/>
              <a:t>Бесіди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3382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638" y="954412"/>
            <a:ext cx="8229600" cy="920868"/>
          </a:xfrm>
          <a:solidFill>
            <a:srgbClr val="99CC00"/>
          </a:solidFill>
        </p:spPr>
        <p:txBody>
          <a:bodyPr/>
          <a:lstStyle/>
          <a:p>
            <a:r>
              <a:rPr lang="uk-UA" b="1" dirty="0" err="1"/>
              <a:t>Лепбуки</a:t>
            </a:r>
            <a:r>
              <a:rPr lang="uk-UA" b="1" dirty="0"/>
              <a:t>, буклети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5065" y="4687964"/>
            <a:ext cx="2282483" cy="1711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0" y="1988840"/>
            <a:ext cx="3427849" cy="2570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8004" y="2267276"/>
            <a:ext cx="3090524" cy="2317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213" y="1988840"/>
            <a:ext cx="3251787" cy="243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75706" y="4706514"/>
            <a:ext cx="2233014" cy="1674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4225404"/>
            <a:ext cx="3412511" cy="2559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4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1700808"/>
            <a:ext cx="8229600" cy="3384376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err="1">
                <a:latin typeface="+mn-lt"/>
              </a:rPr>
              <a:t>Вчіться</a:t>
            </a:r>
            <a:r>
              <a:rPr lang="ru-RU" b="1" i="1" dirty="0">
                <a:latin typeface="+mn-lt"/>
              </a:rPr>
              <a:t> у </a:t>
            </a:r>
            <a:r>
              <a:rPr lang="ru-RU" b="1" i="1" dirty="0" err="1">
                <a:latin typeface="+mn-lt"/>
              </a:rPr>
              <a:t>всіх</a:t>
            </a:r>
            <a:r>
              <a:rPr lang="ru-RU" b="1" i="1" dirty="0">
                <a:latin typeface="+mn-lt"/>
              </a:rPr>
              <a:t>, не </a:t>
            </a:r>
            <a:r>
              <a:rPr lang="ru-RU" b="1" i="1" dirty="0" err="1">
                <a:latin typeface="+mn-lt"/>
              </a:rPr>
              <a:t>наслідуйте</a:t>
            </a:r>
            <a:r>
              <a:rPr lang="ru-RU" b="1" i="1" dirty="0">
                <a:latin typeface="+mn-lt"/>
              </a:rPr>
              <a:t> </a:t>
            </a:r>
            <a:r>
              <a:rPr lang="ru-RU" b="1" i="1" dirty="0" err="1">
                <a:latin typeface="+mn-lt"/>
              </a:rPr>
              <a:t>нікого</a:t>
            </a:r>
            <a:r>
              <a:rPr lang="ru-RU" b="1" i="1" dirty="0">
                <a:latin typeface="+mn-lt"/>
              </a:rPr>
              <a:t>.</a:t>
            </a:r>
            <a:endParaRPr lang="ru-RU" sz="4800" b="1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247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  <a:solidFill>
            <a:srgbClr val="99CC00"/>
          </a:solidFill>
        </p:spPr>
        <p:txBody>
          <a:bodyPr>
            <a:normAutofit/>
          </a:bodyPr>
          <a:lstStyle/>
          <a:p>
            <a:r>
              <a:rPr lang="uk-UA" sz="5400" b="1" dirty="0"/>
              <a:t>Дякую за увагу!</a:t>
            </a:r>
            <a:endParaRPr lang="ru-RU" sz="5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3989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136904" cy="2880320"/>
          </a:xfrm>
          <a:solidFill>
            <a:srgbClr val="99CC00"/>
          </a:solidFill>
        </p:spPr>
        <p:txBody>
          <a:bodyPr>
            <a:normAutofit/>
          </a:bodyPr>
          <a:lstStyle/>
          <a:p>
            <a:r>
              <a:rPr lang="uk-UA" b="1" dirty="0"/>
              <a:t>НУШ – академічна свобода</a:t>
            </a:r>
            <a:br>
              <a:rPr lang="uk-UA" b="1" dirty="0"/>
            </a:br>
            <a:r>
              <a:rPr lang="uk-UA" b="1" dirty="0"/>
              <a:t>оцінювання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4F260C-4E31-4711-8DB2-F69AE9EF3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098" y="3878524"/>
            <a:ext cx="5521796" cy="2898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517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  <a:solidFill>
            <a:srgbClr val="99CC00"/>
          </a:solidFill>
        </p:spPr>
        <p:txBody>
          <a:bodyPr/>
          <a:lstStyle/>
          <a:p>
            <a:r>
              <a:rPr lang="uk-UA" b="1" dirty="0"/>
              <a:t>Оцінювання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20888"/>
            <a:ext cx="4032448" cy="1080120"/>
          </a:xfrm>
          <a:solidFill>
            <a:srgbClr val="99CC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b="1" dirty="0"/>
              <a:t>І </a:t>
            </a:r>
            <a:r>
              <a:rPr lang="uk-UA" sz="2800" b="1"/>
              <a:t>семестр </a:t>
            </a:r>
          </a:p>
          <a:p>
            <a:pPr marL="0" indent="0" algn="ctr">
              <a:buNone/>
            </a:pPr>
            <a:r>
              <a:rPr lang="uk-UA" sz="2800" b="1"/>
              <a:t>рівневе</a:t>
            </a:r>
            <a:endParaRPr lang="ru-RU" sz="2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98357" y="2420888"/>
            <a:ext cx="4176464" cy="1080120"/>
          </a:xfrm>
          <a:prstGeom prst="rect">
            <a:avLst/>
          </a:prstGeom>
          <a:solidFill>
            <a:srgbClr val="99CC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2800" b="1" dirty="0"/>
              <a:t>ІІ семестр – 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sz="2800" b="1" dirty="0"/>
              <a:t>бальне</a:t>
            </a:r>
            <a:endParaRPr lang="ru-RU" sz="2800" b="1" dirty="0"/>
          </a:p>
        </p:txBody>
      </p:sp>
      <p:pic>
        <p:nvPicPr>
          <p:cNvPr id="3074" name="Picture 2" descr="Оцінювання в Новій українській школі: ресурс для розвитку замість вироку |  Асоціація міст Украї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401" y="3645024"/>
            <a:ext cx="3661567" cy="2999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9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  <a:solidFill>
            <a:srgbClr val="99CC00"/>
          </a:solidFill>
        </p:spPr>
        <p:txBody>
          <a:bodyPr/>
          <a:lstStyle/>
          <a:p>
            <a:r>
              <a:rPr lang="uk-UA" b="1" dirty="0"/>
              <a:t>Критерії оцінювання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85E624-15ED-4914-AA1D-A51080D64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608287"/>
            <a:ext cx="6905625" cy="362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63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07975" y="496770"/>
            <a:ext cx="4680520" cy="114300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/>
              <a:t>Формувальне</a:t>
            </a:r>
          </a:p>
          <a:p>
            <a:r>
              <a:rPr lang="uk-UA" b="1" dirty="0"/>
              <a:t>оцінювання 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164213" y="1697939"/>
            <a:ext cx="4680520" cy="114300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err="1"/>
              <a:t>Самооцінювання</a:t>
            </a:r>
            <a:endParaRPr lang="ru-RU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5225515"/>
            <a:ext cx="4680520" cy="114300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err="1"/>
              <a:t>Взаємооцінювання</a:t>
            </a:r>
            <a:r>
              <a:rPr lang="uk-UA" b="1" dirty="0"/>
              <a:t> </a:t>
            </a:r>
            <a:endParaRPr lang="ru-RU" b="1" dirty="0"/>
          </a:p>
        </p:txBody>
      </p:sp>
      <p:sp>
        <p:nvSpPr>
          <p:cNvPr id="8" name="AutoShape 2" descr="Зірка: картинки, стокові Зірка фотографії, зображення | Скачати з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Зірка: картинки, стокові Зірка фотографії, зображення | Скачати з  Depositphot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833" l="500" r="97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" y="1484784"/>
            <a:ext cx="2437891" cy="243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2775" y="2374009"/>
            <a:ext cx="13040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/>
              <a:t>Відмінно</a:t>
            </a:r>
          </a:p>
          <a:p>
            <a:r>
              <a:rPr lang="uk-UA" sz="2000" b="1" dirty="0"/>
              <a:t>виконана </a:t>
            </a:r>
          </a:p>
          <a:p>
            <a:pPr algn="ctr"/>
            <a:r>
              <a:rPr lang="uk-UA" sz="2000" b="1" dirty="0"/>
              <a:t>робота</a:t>
            </a:r>
            <a:endParaRPr lang="ru-RU" sz="2000" b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14" b="88627" l="1667" r="98750">
                        <a14:foregroundMark x1="32083" y1="15294" x2="18750" y2="77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346" y="2585780"/>
            <a:ext cx="2219195" cy="2357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00" l="4457" r="94239">
                        <a14:foregroundMark x1="71413" y1="18125" x2="83587" y2="18500"/>
                        <a14:foregroundMark x1="60217" y1="12875" x2="71196" y2="20125"/>
                        <a14:foregroundMark x1="61957" y1="21750" x2="64565" y2="5125"/>
                        <a14:foregroundMark x1="22935" y1="96750" x2="33043" y2="91750"/>
                        <a14:foregroundMark x1="55870" y1="91750" x2="66848" y2="96500"/>
                        <a14:foregroundMark x1="67391" y1="23750" x2="70326" y2="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84984"/>
            <a:ext cx="3392738" cy="295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4" b="98210" l="225" r="961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3" y="4591698"/>
            <a:ext cx="2223517" cy="223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764727"/>
            <a:ext cx="2202770" cy="11807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питання, в кого є відповідь?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верх 11"/>
          <p:cNvSpPr/>
          <p:nvPr/>
        </p:nvSpPr>
        <p:spPr>
          <a:xfrm>
            <a:off x="7740353" y="2881839"/>
            <a:ext cx="1008112" cy="1565791"/>
          </a:xfrm>
          <a:prstGeom prst="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E2D113-4C36-4227-8265-F6D1D6E9A2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28470" y="204767"/>
            <a:ext cx="1531784" cy="1832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31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640960" cy="1800200"/>
          </a:xfrm>
          <a:solidFill>
            <a:srgbClr val="99CC00"/>
          </a:solidFill>
        </p:spPr>
        <p:txBody>
          <a:bodyPr>
            <a:noAutofit/>
          </a:bodyPr>
          <a:lstStyle/>
          <a:p>
            <a:r>
              <a:rPr lang="ru-RU" sz="3600" b="1" dirty="0"/>
              <a:t>ЩОДЕННИК СПОСТЕРЕЖЕНЬ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pic>
        <p:nvPicPr>
          <p:cNvPr id="1026" name="Picture 2" descr="Щоденник спостережень за природою | Інші методичні матеріали.  Природознавство">
            <a:extLst>
              <a:ext uri="{FF2B5EF4-FFF2-40B4-BE49-F238E27FC236}">
                <a16:creationId xmlns:a16="http://schemas.microsoft.com/office/drawing/2014/main" id="{0529E94E-B705-4439-BC5E-2A3656246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12976"/>
            <a:ext cx="5688632" cy="3160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99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640960" cy="5472608"/>
          </a:xfrm>
          <a:solidFill>
            <a:srgbClr val="99CC00"/>
          </a:solidFill>
        </p:spPr>
        <p:txBody>
          <a:bodyPr>
            <a:noAutofit/>
          </a:bodyPr>
          <a:lstStyle/>
          <a:p>
            <a:r>
              <a:rPr lang="uk-UA" sz="3600" dirty="0"/>
              <a:t>Оцінюючи результати навчальної діяльності учнів з інтегрованого курсу «Пізнаємо природу», необхідно враховувати рівень засвоєння теоретичних знань, сформованості практичних умінь, досвід дослідницької та творчої діяльності.</a:t>
            </a:r>
            <a:endParaRPr lang="ru-RU" sz="36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501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129" y="980728"/>
            <a:ext cx="8229600" cy="1561372"/>
          </a:xfrm>
          <a:solidFill>
            <a:srgbClr val="99CC00"/>
          </a:solidFill>
        </p:spPr>
        <p:txBody>
          <a:bodyPr>
            <a:normAutofit/>
          </a:bodyPr>
          <a:lstStyle/>
          <a:p>
            <a:r>
              <a:rPr lang="ru-RU" b="1" dirty="0"/>
              <a:t>ПРАКТИЧНІ РОБОТИ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36296" y="188640"/>
            <a:ext cx="1907704" cy="616260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/>
              <a:t>ВЛ №12</a:t>
            </a:r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3FC22A8-29ED-4CD2-861B-9F94EC94BACC}"/>
              </a:ext>
            </a:extLst>
          </p:cNvPr>
          <p:cNvSpPr txBox="1">
            <a:spLocks/>
          </p:cNvSpPr>
          <p:nvPr/>
        </p:nvSpPr>
        <p:spPr>
          <a:xfrm>
            <a:off x="251520" y="3083406"/>
            <a:ext cx="4913383" cy="3312112"/>
          </a:xfrm>
          <a:prstGeom prst="rect">
            <a:avLst/>
          </a:prstGeom>
          <a:solidFill>
            <a:srgbClr val="99CC00"/>
          </a:solidFill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/>
              <a:t>Практичні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проводяться</a:t>
            </a:r>
            <a:r>
              <a:rPr lang="ru-RU" dirty="0"/>
              <a:t> на </a:t>
            </a:r>
            <a:r>
              <a:rPr lang="ru-RU" dirty="0" err="1"/>
              <a:t>уроці</a:t>
            </a:r>
            <a:r>
              <a:rPr lang="ru-RU" dirty="0"/>
              <a:t>. </a:t>
            </a:r>
            <a:r>
              <a:rPr lang="ru-RU" dirty="0" err="1"/>
              <a:t>Рішення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</a:p>
          <a:p>
            <a:r>
              <a:rPr lang="ru-RU" dirty="0"/>
              <a:t>(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вибірково</a:t>
            </a:r>
            <a:r>
              <a:rPr lang="ru-RU" dirty="0"/>
              <a:t>) </a:t>
            </a:r>
          </a:p>
          <a:p>
            <a:r>
              <a:rPr lang="ru-RU" dirty="0" err="1"/>
              <a:t>приймає</a:t>
            </a:r>
            <a:r>
              <a:rPr lang="ru-RU" dirty="0"/>
              <a:t> </a:t>
            </a:r>
            <a:r>
              <a:rPr lang="ru-RU" dirty="0" err="1"/>
              <a:t>вчитель</a:t>
            </a:r>
            <a:r>
              <a:rPr lang="ru-RU" dirty="0"/>
              <a:t>. </a:t>
            </a:r>
            <a:endParaRPr lang="uk-UA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26AF55-0009-4238-B243-188F840CD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730" y="2881828"/>
            <a:ext cx="2553056" cy="3715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29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C127811-EEC3-4D11-8A0F-5A82B1328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3190"/>
            <a:ext cx="8229600" cy="1143000"/>
          </a:xfrm>
          <a:solidFill>
            <a:srgbClr val="99CC00"/>
          </a:solidFill>
        </p:spPr>
        <p:txBody>
          <a:bodyPr>
            <a:normAutofit/>
          </a:bodyPr>
          <a:lstStyle/>
          <a:p>
            <a:r>
              <a:rPr lang="ru-RU" b="1" dirty="0"/>
              <a:t>ПРАКТИЧНІ РОБОТИ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54EBA6-56C1-40BB-AEEB-A8E4C77A0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563" y="1801847"/>
            <a:ext cx="4682874" cy="4607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166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СИСТЕМА ОЦІНЮВАННЯ ЗДОБУВАЧІВ ОСВІТИ НУШ</vt:lpstr>
      <vt:lpstr>НУШ – академічна свобода оцінювання</vt:lpstr>
      <vt:lpstr>Оцінювання</vt:lpstr>
      <vt:lpstr>Критерії оцінювання</vt:lpstr>
      <vt:lpstr>Презентация PowerPoint</vt:lpstr>
      <vt:lpstr>ЩОДЕННИК СПОСТЕРЕЖЕНЬ</vt:lpstr>
      <vt:lpstr>Оцінюючи результати навчальної діяльності учнів з інтегрованого курсу «Пізнаємо природу», необхідно враховувати рівень засвоєння теоретичних знань, сформованості практичних умінь, досвід дослідницької та творчої діяльності.</vt:lpstr>
      <vt:lpstr>ПРАКТИЧНІ РОБОТИ</vt:lpstr>
      <vt:lpstr>ПРАКТИЧНІ РОБОТИ</vt:lpstr>
      <vt:lpstr>Підсумкове оцінювання</vt:lpstr>
      <vt:lpstr>Лепбуки, буклети</vt:lpstr>
      <vt:lpstr>Презентация PowerPoint</vt:lpstr>
      <vt:lpstr>Дякую за увагу!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Виклики НУШ при викладанні інтегрованих курсів природничої освітньої галузі</dc:title>
  <dc:creator>Acer</dc:creator>
  <cp:lastModifiedBy>Acer</cp:lastModifiedBy>
  <cp:revision>35</cp:revision>
  <dcterms:created xsi:type="dcterms:W3CDTF">2022-08-18T06:56:07Z</dcterms:created>
  <dcterms:modified xsi:type="dcterms:W3CDTF">2022-10-06T09:08:39Z</dcterms:modified>
</cp:coreProperties>
</file>